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75" r:id="rId2"/>
    <p:sldId id="277" r:id="rId3"/>
    <p:sldId id="279" r:id="rId4"/>
    <p:sldId id="280" r:id="rId5"/>
    <p:sldId id="281" r:id="rId6"/>
    <p:sldId id="282" r:id="rId7"/>
    <p:sldId id="283" r:id="rId8"/>
    <p:sldId id="285" r:id="rId9"/>
    <p:sldId id="286" r:id="rId10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CC"/>
    <a:srgbClr val="FF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50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526DB7-8EE1-4527-8143-DD955FA6D10D}" type="datetimeFigureOut">
              <a:rPr lang="cs-CZ" smtClean="0"/>
              <a:t>11.11.2015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2810A1-A65E-491D-AE1E-0BE92822EEC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627375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5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cs-CZ" smtClean="0"/>
          </a:p>
        </p:txBody>
      </p:sp>
      <p:sp>
        <p:nvSpPr>
          <p:cNvPr id="18436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8BF24162-FD4B-4713-B8FB-9DBC9040C20A}" type="slidenum">
              <a:rPr lang="cs-CZ"/>
              <a:pPr eaLnBrk="1" hangingPunct="1"/>
              <a:t>1</a:t>
            </a:fld>
            <a:endParaRPr lang="cs-C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11.11.2015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11.11.2015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11.11.2015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11.11.2015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11.11.2015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11.11.2015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11.11.2015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11.11.2015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11.11.2015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11.11.2015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11.11.2015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EC1D4A-A796-47C3-A63E-CE236FB377E2}" type="datetimeFigureOut">
              <a:rPr lang="cs-CZ" smtClean="0"/>
              <a:t>11.11.2015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cs-CZ" dirty="0" smtClean="0"/>
              <a:t>Opakujeme vedlejší věty 1</a:t>
            </a:r>
            <a:endParaRPr lang="cs-CZ" sz="3200" dirty="0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3657600"/>
            <a:ext cx="6400800" cy="1371600"/>
          </a:xfrm>
        </p:spPr>
        <p:txBody>
          <a:bodyPr/>
          <a:lstStyle/>
          <a:p>
            <a:pPr eaLnBrk="1" hangingPunct="1"/>
            <a:r>
              <a:rPr lang="cs-CZ" sz="2800" dirty="0" smtClean="0"/>
              <a:t>Český jazyk</a:t>
            </a:r>
          </a:p>
          <a:p>
            <a:pPr eaLnBrk="1" hangingPunct="1"/>
            <a:r>
              <a:rPr lang="cs-CZ" sz="2800" dirty="0" smtClean="0"/>
              <a:t>2. stupeň </a:t>
            </a:r>
          </a:p>
        </p:txBody>
      </p:sp>
      <p:sp>
        <p:nvSpPr>
          <p:cNvPr id="2055" name="Zástupný symbol pro číslo snímku 1"/>
          <p:cNvSpPr>
            <a:spLocks noGrp="1"/>
          </p:cNvSpPr>
          <p:nvPr>
            <p:ph type="sldNum" sz="quarter" idx="12"/>
          </p:nvPr>
        </p:nvSpPr>
        <p:spPr>
          <a:xfrm>
            <a:off x="7620000" y="6245225"/>
            <a:ext cx="1066800" cy="476250"/>
          </a:xfrm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9E34A9F8-4C77-4923-BF90-083A4AD1B544}" type="slidenum">
              <a:rPr lang="cs-CZ">
                <a:solidFill>
                  <a:srgbClr val="000000"/>
                </a:solidFill>
              </a:rPr>
              <a:pPr eaLnBrk="1" hangingPunct="1"/>
              <a:t>1</a:t>
            </a:fld>
            <a:endParaRPr lang="cs-CZ">
              <a:solidFill>
                <a:srgbClr val="000000"/>
              </a:solidFill>
            </a:endParaRPr>
          </a:p>
        </p:txBody>
      </p:sp>
      <p:sp>
        <p:nvSpPr>
          <p:cNvPr id="3076" name="Obdélník 3"/>
          <p:cNvSpPr>
            <a:spLocks noChangeArrowheads="1"/>
          </p:cNvSpPr>
          <p:nvPr/>
        </p:nvSpPr>
        <p:spPr bwMode="auto">
          <a:xfrm>
            <a:off x="684213" y="5486400"/>
            <a:ext cx="78740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defRPr/>
            </a:pPr>
            <a:r>
              <a:rPr lang="cs-CZ" dirty="0"/>
              <a:t>Eva Beranová, Základní škola, Čapkova 126, Klatovy</a:t>
            </a:r>
          </a:p>
        </p:txBody>
      </p:sp>
      <p:sp>
        <p:nvSpPr>
          <p:cNvPr id="3077" name="Obdélník 1"/>
          <p:cNvSpPr>
            <a:spLocks noChangeArrowheads="1"/>
          </p:cNvSpPr>
          <p:nvPr/>
        </p:nvSpPr>
        <p:spPr bwMode="auto">
          <a:xfrm>
            <a:off x="901700" y="6199188"/>
            <a:ext cx="762158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defRPr/>
            </a:pPr>
            <a:r>
              <a:rPr lang="cs-CZ" smtClean="0"/>
              <a:t>VY_32_INOVACE_03_Opakujeme </a:t>
            </a:r>
            <a:r>
              <a:rPr lang="cs-CZ" dirty="0" smtClean="0"/>
              <a:t>vedlejší věty 1</a:t>
            </a:r>
            <a:endParaRPr lang="cs-CZ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205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338138"/>
            <a:ext cx="4298950" cy="15144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67955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Větné členy</a:t>
            </a:r>
            <a:endParaRPr lang="cs-CZ" dirty="0"/>
          </a:p>
        </p:txBody>
      </p:sp>
      <p:sp>
        <p:nvSpPr>
          <p:cNvPr id="5130" name="Rectangle 10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Základní </a:t>
            </a:r>
            <a:r>
              <a:rPr lang="cs-CZ" dirty="0"/>
              <a:t>větné </a:t>
            </a:r>
            <a:r>
              <a:rPr lang="cs-CZ" dirty="0" smtClean="0"/>
              <a:t>členy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2"/>
          </p:nvPr>
        </p:nvSpPr>
        <p:spPr>
          <a:xfrm>
            <a:off x="457200" y="2492897"/>
            <a:ext cx="4040188" cy="3633266"/>
          </a:xfrm>
        </p:spPr>
        <p:txBody>
          <a:bodyPr/>
          <a:lstStyle/>
          <a:p>
            <a:pPr>
              <a:buFontTx/>
              <a:buNone/>
            </a:pPr>
            <a:r>
              <a:rPr lang="cs-CZ" dirty="0" smtClean="0"/>
              <a:t>podmět</a:t>
            </a:r>
            <a:endParaRPr lang="cs-CZ" dirty="0"/>
          </a:p>
          <a:p>
            <a:pPr>
              <a:buFontTx/>
              <a:buNone/>
            </a:pPr>
            <a:r>
              <a:rPr lang="cs-CZ" dirty="0"/>
              <a:t>přísudek</a:t>
            </a:r>
          </a:p>
          <a:p>
            <a:endParaRPr lang="cs-CZ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cs-CZ" dirty="0"/>
              <a:t>Rozvíjející větné </a:t>
            </a:r>
            <a:r>
              <a:rPr lang="cs-CZ" dirty="0" smtClean="0"/>
              <a:t>členy</a:t>
            </a:r>
            <a:endParaRPr lang="cs-CZ" dirty="0"/>
          </a:p>
        </p:txBody>
      </p:sp>
      <p:sp>
        <p:nvSpPr>
          <p:cNvPr id="5" name="Zástupný symbol pro obsah 4"/>
          <p:cNvSpPr>
            <a:spLocks noGrp="1"/>
          </p:cNvSpPr>
          <p:nvPr>
            <p:ph sz="quarter" idx="4"/>
          </p:nvPr>
        </p:nvSpPr>
        <p:spPr>
          <a:xfrm>
            <a:off x="4572000" y="2492896"/>
            <a:ext cx="4041775" cy="3528392"/>
          </a:xfrm>
        </p:spPr>
        <p:txBody>
          <a:bodyPr/>
          <a:lstStyle/>
          <a:p>
            <a:pPr marL="0" indent="0">
              <a:lnSpc>
                <a:spcPct val="90000"/>
              </a:lnSpc>
              <a:buNone/>
            </a:pPr>
            <a:r>
              <a:rPr lang="cs-CZ" dirty="0"/>
              <a:t>přívlastek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cs-CZ" dirty="0"/>
              <a:t>předmět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cs-CZ" dirty="0"/>
              <a:t>příslovečné určení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cs-CZ" dirty="0"/>
              <a:t>doplněk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9260615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podstatné jméno</a:t>
            </a:r>
          </a:p>
        </p:txBody>
      </p:sp>
      <p:sp>
        <p:nvSpPr>
          <p:cNvPr id="7172" name="Rectangle 4"/>
          <p:cNvSpPr>
            <a:spLocks noChangeArrowheads="1"/>
          </p:cNvSpPr>
          <p:nvPr/>
        </p:nvSpPr>
        <p:spPr bwMode="auto">
          <a:xfrm>
            <a:off x="3733800" y="2819400"/>
            <a:ext cx="3733800" cy="914400"/>
          </a:xfrm>
          <a:prstGeom prst="rect">
            <a:avLst/>
          </a:prstGeom>
          <a:solidFill>
            <a:schemeClr val="accent1"/>
          </a:solidFill>
          <a:ln w="9525">
            <a:solidFill>
              <a:srgbClr val="66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cs-CZ" sz="2800" b="1"/>
              <a:t>přívlastek</a:t>
            </a:r>
          </a:p>
        </p:txBody>
      </p:sp>
      <p:sp>
        <p:nvSpPr>
          <p:cNvPr id="7173" name="Line 5"/>
          <p:cNvSpPr>
            <a:spLocks noChangeShapeType="1"/>
          </p:cNvSpPr>
          <p:nvPr/>
        </p:nvSpPr>
        <p:spPr bwMode="auto">
          <a:xfrm flipH="1" flipV="1">
            <a:off x="4343400" y="1524000"/>
            <a:ext cx="1447800" cy="1295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652759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2" grpId="0" animBg="1"/>
      <p:bldP spid="717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8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>
                <a:solidFill>
                  <a:srgbClr val="CCFFCC"/>
                </a:solidFill>
              </a:rPr>
              <a:t>sloveso, přídavné jméno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algn="ctr">
              <a:buFontTx/>
              <a:buNone/>
            </a:pPr>
            <a:endParaRPr lang="cs-CZ" sz="2400" dirty="0"/>
          </a:p>
          <a:p>
            <a:pPr algn="ctr">
              <a:buFontTx/>
              <a:buNone/>
            </a:pPr>
            <a:endParaRPr lang="cs-CZ" sz="2400" dirty="0"/>
          </a:p>
          <a:p>
            <a:pPr algn="ctr">
              <a:buFontTx/>
              <a:buNone/>
            </a:pPr>
            <a:endParaRPr lang="cs-CZ" sz="2400" dirty="0"/>
          </a:p>
          <a:p>
            <a:pPr algn="ctr">
              <a:buFontTx/>
              <a:buNone/>
            </a:pPr>
            <a:endParaRPr lang="cs-CZ" sz="2400" dirty="0"/>
          </a:p>
          <a:p>
            <a:pPr algn="ctr">
              <a:buFontTx/>
              <a:buNone/>
            </a:pPr>
            <a:endParaRPr lang="cs-CZ" sz="2400" dirty="0"/>
          </a:p>
          <a:p>
            <a:pPr algn="ctr">
              <a:buFontTx/>
              <a:buNone/>
            </a:pPr>
            <a:endParaRPr lang="cs-CZ" sz="2400" dirty="0"/>
          </a:p>
          <a:p>
            <a:pPr algn="ctr">
              <a:buFontTx/>
              <a:buNone/>
            </a:pPr>
            <a:endParaRPr lang="cs-CZ" sz="2400" dirty="0"/>
          </a:p>
          <a:p>
            <a:pPr algn="ctr">
              <a:buFontTx/>
              <a:buNone/>
            </a:pPr>
            <a:r>
              <a:rPr lang="cs-CZ" sz="2400" dirty="0"/>
              <a:t>ptáme se jen pádovými otázkami (kromě 1. a 5. pádu)</a:t>
            </a:r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endParaRPr lang="cs-CZ" dirty="0"/>
          </a:p>
          <a:p>
            <a:pPr>
              <a:lnSpc>
                <a:spcPct val="90000"/>
              </a:lnSpc>
            </a:pPr>
            <a:endParaRPr lang="cs-CZ" dirty="0"/>
          </a:p>
          <a:p>
            <a:pPr>
              <a:lnSpc>
                <a:spcPct val="90000"/>
              </a:lnSpc>
            </a:pPr>
            <a:endParaRPr lang="cs-CZ" dirty="0"/>
          </a:p>
          <a:p>
            <a:pPr>
              <a:lnSpc>
                <a:spcPct val="90000"/>
              </a:lnSpc>
            </a:pPr>
            <a:endParaRPr lang="cs-CZ" dirty="0"/>
          </a:p>
          <a:p>
            <a:pPr>
              <a:lnSpc>
                <a:spcPct val="90000"/>
              </a:lnSpc>
            </a:pPr>
            <a:endParaRPr lang="cs-CZ" dirty="0"/>
          </a:p>
          <a:p>
            <a:pPr>
              <a:lnSpc>
                <a:spcPct val="90000"/>
              </a:lnSpc>
            </a:pPr>
            <a:endParaRPr lang="cs-CZ" dirty="0"/>
          </a:p>
          <a:p>
            <a:pPr>
              <a:lnSpc>
                <a:spcPct val="90000"/>
              </a:lnSpc>
            </a:pPr>
            <a:endParaRPr lang="cs-CZ" dirty="0"/>
          </a:p>
          <a:p>
            <a:pPr>
              <a:lnSpc>
                <a:spcPct val="90000"/>
              </a:lnSpc>
              <a:buFontTx/>
              <a:buNone/>
            </a:pPr>
            <a:r>
              <a:rPr lang="cs-CZ" dirty="0"/>
              <a:t>     ptáme se příslovci</a:t>
            </a:r>
          </a:p>
        </p:txBody>
      </p:sp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457200" y="2895600"/>
            <a:ext cx="3733800" cy="990600"/>
          </a:xfrm>
          <a:prstGeom prst="rect">
            <a:avLst/>
          </a:prstGeom>
          <a:solidFill>
            <a:schemeClr val="accent1"/>
          </a:solidFill>
          <a:ln w="9525">
            <a:solidFill>
              <a:srgbClr val="66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cs-CZ" sz="2800" b="1"/>
              <a:t>předmět</a:t>
            </a:r>
          </a:p>
        </p:txBody>
      </p:sp>
      <p:sp>
        <p:nvSpPr>
          <p:cNvPr id="8197" name="Rectangle 5"/>
          <p:cNvSpPr>
            <a:spLocks noChangeArrowheads="1"/>
          </p:cNvSpPr>
          <p:nvPr/>
        </p:nvSpPr>
        <p:spPr bwMode="auto">
          <a:xfrm>
            <a:off x="4876800" y="2895600"/>
            <a:ext cx="3733800" cy="990600"/>
          </a:xfrm>
          <a:prstGeom prst="rect">
            <a:avLst/>
          </a:prstGeom>
          <a:solidFill>
            <a:schemeClr val="accent1"/>
          </a:solidFill>
          <a:ln w="9525">
            <a:solidFill>
              <a:srgbClr val="6600CC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cs-CZ" sz="2800" b="1"/>
              <a:t>příslovečné určení</a:t>
            </a:r>
          </a:p>
        </p:txBody>
      </p:sp>
      <p:sp>
        <p:nvSpPr>
          <p:cNvPr id="8200" name="Line 8"/>
          <p:cNvSpPr>
            <a:spLocks noChangeShapeType="1"/>
          </p:cNvSpPr>
          <p:nvPr/>
        </p:nvSpPr>
        <p:spPr bwMode="auto">
          <a:xfrm flipV="1">
            <a:off x="1371600" y="1447800"/>
            <a:ext cx="3124200" cy="1447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8201" name="Line 9"/>
          <p:cNvSpPr>
            <a:spLocks noChangeShapeType="1"/>
          </p:cNvSpPr>
          <p:nvPr/>
        </p:nvSpPr>
        <p:spPr bwMode="auto">
          <a:xfrm flipH="1" flipV="1">
            <a:off x="4876800" y="1371600"/>
            <a:ext cx="2819400" cy="1447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146702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1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81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8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8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 build="p"/>
      <p:bldP spid="8199" grpId="0" build="p"/>
      <p:bldP spid="8196" grpId="0" animBg="1"/>
      <p:bldP spid="8197" grpId="0" animBg="1"/>
      <p:bldP spid="8200" grpId="0" animBg="1"/>
      <p:bldP spid="820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>
                <a:solidFill>
                  <a:srgbClr val="CCFFFF"/>
                </a:solidFill>
              </a:rPr>
              <a:t>příslovce</a:t>
            </a:r>
          </a:p>
        </p:txBody>
      </p:sp>
      <p:sp>
        <p:nvSpPr>
          <p:cNvPr id="10244" name="Rectangle 4"/>
          <p:cNvSpPr>
            <a:spLocks noChangeArrowheads="1"/>
          </p:cNvSpPr>
          <p:nvPr/>
        </p:nvSpPr>
        <p:spPr bwMode="auto">
          <a:xfrm>
            <a:off x="2286000" y="2819400"/>
            <a:ext cx="4953000" cy="1066800"/>
          </a:xfrm>
          <a:prstGeom prst="rect">
            <a:avLst/>
          </a:prstGeom>
          <a:solidFill>
            <a:schemeClr val="accent1"/>
          </a:solidFill>
          <a:ln w="9525">
            <a:solidFill>
              <a:srgbClr val="6600CC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cs-CZ" sz="2800" b="1"/>
              <a:t>příslovečné určení</a:t>
            </a:r>
          </a:p>
        </p:txBody>
      </p:sp>
      <p:sp>
        <p:nvSpPr>
          <p:cNvPr id="10245" name="Line 5"/>
          <p:cNvSpPr>
            <a:spLocks noChangeShapeType="1"/>
          </p:cNvSpPr>
          <p:nvPr/>
        </p:nvSpPr>
        <p:spPr bwMode="auto">
          <a:xfrm flipH="1" flipV="1">
            <a:off x="4038600" y="1295400"/>
            <a:ext cx="1828800" cy="1447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182926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animBg="1"/>
      <p:bldP spid="1024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Nadpis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Čím se odlišují věty:</a:t>
            </a:r>
            <a:endParaRPr lang="cs-CZ" dirty="0"/>
          </a:p>
        </p:txBody>
      </p:sp>
      <p:sp>
        <p:nvSpPr>
          <p:cNvPr id="8" name="Zástupný symbol pro text 7"/>
          <p:cNvSpPr>
            <a:spLocks noGrp="1"/>
          </p:cNvSpPr>
          <p:nvPr>
            <p:ph type="body" idx="1"/>
          </p:nvPr>
        </p:nvSpPr>
        <p:spPr>
          <a:xfrm>
            <a:off x="323528" y="1484784"/>
            <a:ext cx="4176464" cy="957784"/>
          </a:xfrm>
        </p:spPr>
        <p:txBody>
          <a:bodyPr>
            <a:normAutofit fontScale="92500"/>
          </a:bodyPr>
          <a:lstStyle/>
          <a:p>
            <a:r>
              <a:rPr lang="cs-CZ" dirty="0"/>
              <a:t>Některé děti včera v novinách četly článek o Šumavě. </a:t>
            </a:r>
          </a:p>
        </p:txBody>
      </p:sp>
      <p:sp>
        <p:nvSpPr>
          <p:cNvPr id="13" name="Zástupný symbol pro obsah 12"/>
          <p:cNvSpPr>
            <a:spLocks noGrp="1"/>
          </p:cNvSpPr>
          <p:nvPr>
            <p:ph sz="half" idx="2"/>
          </p:nvPr>
        </p:nvSpPr>
        <p:spPr>
          <a:xfrm>
            <a:off x="457200" y="3140967"/>
            <a:ext cx="4040188" cy="2985195"/>
          </a:xfrm>
        </p:spPr>
        <p:txBody>
          <a:bodyPr/>
          <a:lstStyle/>
          <a:p>
            <a:pPr marL="0" indent="0">
              <a:buNone/>
            </a:pPr>
            <a:r>
              <a:rPr lang="cs-CZ" dirty="0" smtClean="0"/>
              <a:t>věta jednoduchá</a:t>
            </a:r>
            <a:endParaRPr lang="cs-CZ" dirty="0"/>
          </a:p>
        </p:txBody>
      </p:sp>
      <p:sp>
        <p:nvSpPr>
          <p:cNvPr id="10" name="Zástupný symbol pro text 9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31431" cy="885776"/>
          </a:xfrm>
        </p:spPr>
        <p:txBody>
          <a:bodyPr>
            <a:normAutofit fontScale="85000" lnSpcReduction="20000"/>
          </a:bodyPr>
          <a:lstStyle/>
          <a:p>
            <a:r>
              <a:rPr lang="cs-CZ" dirty="0" smtClean="0"/>
              <a:t>Některé děti četly v novinách článek, který informoval o Šumavě.</a:t>
            </a:r>
            <a:endParaRPr lang="cs-CZ" dirty="0"/>
          </a:p>
        </p:txBody>
      </p:sp>
      <p:sp>
        <p:nvSpPr>
          <p:cNvPr id="14" name="Zástupný symbol pro obsah 13"/>
          <p:cNvSpPr>
            <a:spLocks noGrp="1"/>
          </p:cNvSpPr>
          <p:nvPr>
            <p:ph sz="quarter" idx="4"/>
          </p:nvPr>
        </p:nvSpPr>
        <p:spPr>
          <a:xfrm>
            <a:off x="4645025" y="3140967"/>
            <a:ext cx="4041775" cy="2985195"/>
          </a:xfrm>
        </p:spPr>
        <p:txBody>
          <a:bodyPr/>
          <a:lstStyle/>
          <a:p>
            <a:pPr marL="0" indent="0">
              <a:buNone/>
            </a:pPr>
            <a:r>
              <a:rPr lang="cs-CZ" dirty="0" smtClean="0"/>
              <a:t>souvětí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0264646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Souvětí </a:t>
            </a:r>
            <a:endParaRPr lang="cs-CZ" dirty="0"/>
          </a:p>
        </p:txBody>
      </p:sp>
      <p:sp>
        <p:nvSpPr>
          <p:cNvPr id="6" name="Zástupný symbol pro text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podřadné</a:t>
            </a:r>
            <a:endParaRPr lang="cs-CZ" dirty="0"/>
          </a:p>
        </p:txBody>
      </p:sp>
      <p:sp>
        <p:nvSpPr>
          <p:cNvPr id="7" name="Zástupný symbol pro obsah 6"/>
          <p:cNvSpPr>
            <a:spLocks noGrp="1"/>
          </p:cNvSpPr>
          <p:nvPr>
            <p:ph sz="half" idx="2"/>
          </p:nvPr>
        </p:nvSpPr>
        <p:spPr>
          <a:xfrm>
            <a:off x="457200" y="2780929"/>
            <a:ext cx="4040188" cy="3345234"/>
          </a:xfrm>
        </p:spPr>
        <p:txBody>
          <a:bodyPr/>
          <a:lstStyle/>
          <a:p>
            <a:pPr marL="0" indent="0">
              <a:buNone/>
            </a:pPr>
            <a:r>
              <a:rPr lang="cs-CZ" dirty="0" smtClean="0">
                <a:solidFill>
                  <a:srgbClr val="FFFF00"/>
                </a:solidFill>
              </a:rPr>
              <a:t>jedna věta hlavní</a:t>
            </a:r>
            <a:endParaRPr lang="cs-CZ" dirty="0">
              <a:solidFill>
                <a:srgbClr val="FFFF00"/>
              </a:solidFill>
            </a:endParaRPr>
          </a:p>
        </p:txBody>
      </p:sp>
      <p:sp>
        <p:nvSpPr>
          <p:cNvPr id="8" name="Zástupný symbol pro text 7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cs-CZ" dirty="0" smtClean="0"/>
              <a:t>souřadné</a:t>
            </a:r>
            <a:endParaRPr lang="cs-CZ" dirty="0"/>
          </a:p>
        </p:txBody>
      </p:sp>
      <p:sp>
        <p:nvSpPr>
          <p:cNvPr id="9" name="Zástupný symbol pro obsah 8"/>
          <p:cNvSpPr>
            <a:spLocks noGrp="1"/>
          </p:cNvSpPr>
          <p:nvPr>
            <p:ph sz="quarter" idx="4"/>
          </p:nvPr>
        </p:nvSpPr>
        <p:spPr>
          <a:xfrm>
            <a:off x="4645025" y="2636911"/>
            <a:ext cx="4041775" cy="3489251"/>
          </a:xfrm>
        </p:spPr>
        <p:txBody>
          <a:bodyPr/>
          <a:lstStyle/>
          <a:p>
            <a:pPr marL="0" indent="0">
              <a:buNone/>
            </a:pPr>
            <a:r>
              <a:rPr lang="cs-CZ" dirty="0" smtClean="0">
                <a:solidFill>
                  <a:srgbClr val="FFFF00"/>
                </a:solidFill>
              </a:rPr>
              <a:t>dvě nebo více vět hlavních</a:t>
            </a:r>
            <a:endParaRPr lang="cs-CZ" dirty="0">
              <a:solidFill>
                <a:srgbClr val="FFFF00"/>
              </a:solidFill>
            </a:endParaRPr>
          </a:p>
        </p:txBody>
      </p:sp>
      <p:sp>
        <p:nvSpPr>
          <p:cNvPr id="10" name="Obdélník 9"/>
          <p:cNvSpPr/>
          <p:nvPr/>
        </p:nvSpPr>
        <p:spPr>
          <a:xfrm>
            <a:off x="1545886" y="4941168"/>
            <a:ext cx="6696744" cy="7920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2400" b="1" dirty="0" smtClean="0">
                <a:solidFill>
                  <a:schemeClr val="bg1"/>
                </a:solidFill>
              </a:rPr>
              <a:t>Věta vedlejší závisí na jiné větě, </a:t>
            </a:r>
          </a:p>
          <a:p>
            <a:pPr algn="ctr"/>
            <a:r>
              <a:rPr lang="cs-CZ" sz="2400" b="1" dirty="0" smtClean="0">
                <a:solidFill>
                  <a:schemeClr val="bg1"/>
                </a:solidFill>
              </a:rPr>
              <a:t>můžeme se na ni zeptat. </a:t>
            </a:r>
            <a:endParaRPr lang="cs-CZ" sz="2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52950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1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Opiš bez chyb. </a:t>
            </a:r>
            <a:br>
              <a:rPr lang="cs-CZ" dirty="0" smtClean="0"/>
            </a:br>
            <a:r>
              <a:rPr lang="cs-CZ" dirty="0" smtClean="0"/>
              <a:t>Vyhledej věty vedlejší.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179512" y="1600200"/>
            <a:ext cx="4316288" cy="4525963"/>
          </a:xfrm>
        </p:spPr>
        <p:txBody>
          <a:bodyPr>
            <a:normAutofit fontScale="92500" lnSpcReduction="20000"/>
          </a:bodyPr>
          <a:lstStyle/>
          <a:p>
            <a:pPr marL="268288" indent="-268288">
              <a:buFont typeface="+mj-lt"/>
              <a:buAutoNum type="arabicPeriod"/>
            </a:pPr>
            <a:r>
              <a:rPr lang="cs-CZ" dirty="0" smtClean="0"/>
              <a:t>Nikde jsme </a:t>
            </a:r>
            <a:r>
              <a:rPr lang="cs-CZ" dirty="0" err="1" smtClean="0"/>
              <a:t>neoběvily</a:t>
            </a:r>
            <a:r>
              <a:rPr lang="cs-CZ" dirty="0" smtClean="0"/>
              <a:t>, kde skrýval své </a:t>
            </a:r>
            <a:r>
              <a:rPr lang="cs-CZ" dirty="0" err="1" smtClean="0"/>
              <a:t>cenosti</a:t>
            </a:r>
            <a:r>
              <a:rPr lang="cs-CZ" dirty="0" smtClean="0"/>
              <a:t>.</a:t>
            </a:r>
          </a:p>
          <a:p>
            <a:pPr marL="268288" indent="-268288">
              <a:buFont typeface="+mj-lt"/>
              <a:buAutoNum type="arabicPeriod"/>
            </a:pPr>
            <a:r>
              <a:rPr lang="cs-CZ" dirty="0" smtClean="0"/>
              <a:t>Kdy se vrátili, to </a:t>
            </a:r>
            <a:r>
              <a:rPr lang="cs-CZ" dirty="0" err="1" smtClean="0"/>
              <a:t>nevim</a:t>
            </a:r>
            <a:r>
              <a:rPr lang="cs-CZ" dirty="0" smtClean="0"/>
              <a:t>.</a:t>
            </a:r>
          </a:p>
          <a:p>
            <a:pPr marL="268288" indent="-268288">
              <a:buFont typeface="+mj-lt"/>
              <a:buAutoNum type="arabicPeriod"/>
            </a:pPr>
            <a:r>
              <a:rPr lang="cs-CZ" dirty="0" smtClean="0"/>
              <a:t>Psy štěkali, protože se jim muž </a:t>
            </a:r>
            <a:r>
              <a:rPr lang="cs-CZ" dirty="0" err="1" smtClean="0"/>
              <a:t>nelíbyl</a:t>
            </a:r>
            <a:r>
              <a:rPr lang="cs-CZ" dirty="0" smtClean="0"/>
              <a:t>. </a:t>
            </a:r>
          </a:p>
          <a:p>
            <a:pPr marL="268288" indent="-268288">
              <a:buFont typeface="+mj-lt"/>
              <a:buAutoNum type="arabicPeriod"/>
            </a:pPr>
            <a:r>
              <a:rPr lang="cs-CZ" dirty="0" smtClean="0"/>
              <a:t>Jaký úkol jsme měli, to jsem </a:t>
            </a:r>
            <a:r>
              <a:rPr lang="cs-CZ" dirty="0" err="1" smtClean="0"/>
              <a:t>zapoměla</a:t>
            </a:r>
            <a:r>
              <a:rPr lang="cs-CZ" dirty="0" smtClean="0"/>
              <a:t>.</a:t>
            </a:r>
          </a:p>
          <a:p>
            <a:pPr marL="268288" indent="-268288">
              <a:buFont typeface="+mj-lt"/>
              <a:buAutoNum type="arabicPeriod"/>
            </a:pPr>
            <a:r>
              <a:rPr lang="cs-CZ" dirty="0" smtClean="0"/>
              <a:t>Narodil se v ulici, která se jmenuje Pod Lipou. </a:t>
            </a:r>
          </a:p>
          <a:p>
            <a:pPr marL="268288" indent="-268288">
              <a:buFont typeface="+mj-lt"/>
              <a:buAutoNum type="arabicPeriod"/>
            </a:pPr>
            <a:r>
              <a:rPr lang="cs-CZ" dirty="0" smtClean="0"/>
              <a:t>Když se narodil, bydleli rodiče v Mariánských lázních.</a:t>
            </a:r>
          </a:p>
          <a:p>
            <a:endParaRPr lang="cs-CZ" dirty="0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16288" cy="4525963"/>
          </a:xfrm>
        </p:spPr>
        <p:txBody>
          <a:bodyPr>
            <a:normAutofit fontScale="92500" lnSpcReduction="20000"/>
          </a:bodyPr>
          <a:lstStyle/>
          <a:p>
            <a:pPr marL="363538" indent="-363538">
              <a:buFont typeface="+mj-lt"/>
              <a:buAutoNum type="arabicPeriod"/>
            </a:pPr>
            <a:r>
              <a:rPr lang="cs-CZ" dirty="0"/>
              <a:t>Nikde jsme </a:t>
            </a:r>
            <a:r>
              <a:rPr lang="cs-CZ" dirty="0" smtClean="0"/>
              <a:t>neobjevili, </a:t>
            </a:r>
            <a:r>
              <a:rPr lang="cs-CZ" dirty="0">
                <a:solidFill>
                  <a:srgbClr val="FFFF00"/>
                </a:solidFill>
              </a:rPr>
              <a:t>kde skrýval své </a:t>
            </a:r>
            <a:r>
              <a:rPr lang="cs-CZ" dirty="0" smtClean="0">
                <a:solidFill>
                  <a:srgbClr val="FFFF00"/>
                </a:solidFill>
              </a:rPr>
              <a:t>cenností</a:t>
            </a:r>
            <a:r>
              <a:rPr lang="cs-CZ" dirty="0" smtClean="0"/>
              <a:t>.</a:t>
            </a:r>
            <a:endParaRPr lang="cs-CZ" dirty="0"/>
          </a:p>
          <a:p>
            <a:pPr marL="363538" indent="-363538">
              <a:buFont typeface="+mj-lt"/>
              <a:buAutoNum type="arabicPeriod"/>
            </a:pPr>
            <a:r>
              <a:rPr lang="cs-CZ" dirty="0">
                <a:solidFill>
                  <a:srgbClr val="FFFF00"/>
                </a:solidFill>
              </a:rPr>
              <a:t>Kdy se vrátili, </a:t>
            </a:r>
            <a:r>
              <a:rPr lang="cs-CZ" dirty="0"/>
              <a:t>to </a:t>
            </a:r>
            <a:r>
              <a:rPr lang="cs-CZ" dirty="0" smtClean="0"/>
              <a:t>nevím.</a:t>
            </a:r>
            <a:endParaRPr lang="cs-CZ" dirty="0"/>
          </a:p>
          <a:p>
            <a:pPr marL="363538" indent="-363538">
              <a:buFont typeface="+mj-lt"/>
              <a:buAutoNum type="arabicPeriod"/>
            </a:pPr>
            <a:r>
              <a:rPr lang="cs-CZ" dirty="0" smtClean="0"/>
              <a:t>Psi </a:t>
            </a:r>
            <a:r>
              <a:rPr lang="cs-CZ" dirty="0"/>
              <a:t>štěkali, </a:t>
            </a:r>
            <a:r>
              <a:rPr lang="cs-CZ" dirty="0">
                <a:solidFill>
                  <a:srgbClr val="FFFF00"/>
                </a:solidFill>
              </a:rPr>
              <a:t>protože se jim muž </a:t>
            </a:r>
            <a:r>
              <a:rPr lang="cs-CZ" dirty="0" smtClean="0">
                <a:solidFill>
                  <a:srgbClr val="FFFF00"/>
                </a:solidFill>
              </a:rPr>
              <a:t>nelíbil. </a:t>
            </a:r>
            <a:endParaRPr lang="cs-CZ" dirty="0">
              <a:solidFill>
                <a:srgbClr val="FFFF00"/>
              </a:solidFill>
            </a:endParaRPr>
          </a:p>
          <a:p>
            <a:pPr marL="363538" indent="-363538">
              <a:buFont typeface="+mj-lt"/>
              <a:buAutoNum type="arabicPeriod"/>
            </a:pPr>
            <a:r>
              <a:rPr lang="cs-CZ" dirty="0">
                <a:solidFill>
                  <a:srgbClr val="FFFF00"/>
                </a:solidFill>
              </a:rPr>
              <a:t>Jaký úkol jsme měli, </a:t>
            </a:r>
            <a:r>
              <a:rPr lang="cs-CZ" dirty="0"/>
              <a:t>to jsem </a:t>
            </a:r>
            <a:r>
              <a:rPr lang="cs-CZ" dirty="0" smtClean="0"/>
              <a:t>zapomněla.</a:t>
            </a:r>
            <a:endParaRPr lang="cs-CZ" dirty="0"/>
          </a:p>
          <a:p>
            <a:pPr marL="363538" indent="-363538">
              <a:buFont typeface="+mj-lt"/>
              <a:buAutoNum type="arabicPeriod"/>
            </a:pPr>
            <a:r>
              <a:rPr lang="cs-CZ" dirty="0"/>
              <a:t>Narodil se v ulici, </a:t>
            </a:r>
            <a:r>
              <a:rPr lang="cs-CZ" dirty="0">
                <a:solidFill>
                  <a:srgbClr val="FFFF00"/>
                </a:solidFill>
              </a:rPr>
              <a:t>která se jmenuje Pod Lipou. </a:t>
            </a:r>
          </a:p>
          <a:p>
            <a:pPr marL="363538" indent="-363538">
              <a:buFont typeface="+mj-lt"/>
              <a:buAutoNum type="arabicPeriod"/>
            </a:pPr>
            <a:r>
              <a:rPr lang="cs-CZ" dirty="0">
                <a:solidFill>
                  <a:srgbClr val="FFFF00"/>
                </a:solidFill>
              </a:rPr>
              <a:t>Když se narodil, </a:t>
            </a:r>
            <a:r>
              <a:rPr lang="cs-CZ" dirty="0"/>
              <a:t>bydleli rodiče v Mariánských </a:t>
            </a:r>
            <a:r>
              <a:rPr lang="cs-CZ" dirty="0" smtClean="0"/>
              <a:t>Lázních</a:t>
            </a:r>
            <a:r>
              <a:rPr lang="cs-CZ" dirty="0"/>
              <a:t>.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7991763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Úkol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dirty="0"/>
              <a:t>Napiš </a:t>
            </a:r>
            <a:r>
              <a:rPr lang="cs-CZ" dirty="0" smtClean="0"/>
              <a:t>4 věty o tom, co bys </a:t>
            </a:r>
            <a:r>
              <a:rPr lang="cs-CZ" dirty="0" smtClean="0"/>
              <a:t>dokázal vyrobit</a:t>
            </a:r>
            <a:r>
              <a:rPr lang="cs-CZ" smtClean="0"/>
              <a:t>, uvařit…</a:t>
            </a:r>
            <a:endParaRPr lang="cs-CZ" dirty="0" smtClean="0"/>
          </a:p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r>
              <a:rPr lang="cs-CZ" dirty="0" smtClean="0"/>
              <a:t>1. věta jednoduchá</a:t>
            </a:r>
          </a:p>
          <a:p>
            <a:pPr marL="0" indent="0">
              <a:buNone/>
            </a:pPr>
            <a:r>
              <a:rPr lang="cs-CZ" dirty="0" smtClean="0"/>
              <a:t>2. souvětí o dvou větách</a:t>
            </a:r>
          </a:p>
          <a:p>
            <a:pPr marL="0" indent="0">
              <a:buNone/>
            </a:pPr>
            <a:r>
              <a:rPr lang="cs-CZ" dirty="0" smtClean="0"/>
              <a:t>3. souvětí o třech větách</a:t>
            </a:r>
          </a:p>
          <a:p>
            <a:pPr marL="0" indent="0">
              <a:buNone/>
            </a:pPr>
            <a:r>
              <a:rPr lang="cs-CZ" dirty="0" smtClean="0"/>
              <a:t>4. věta jednoduchá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601062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ady Office">
  <a:themeElements>
    <a:clrScheme name="Horizont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Office – klasické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142</TotalTime>
  <Words>273</Words>
  <Application>Microsoft Office PowerPoint</Application>
  <PresentationFormat>Předvádění na obrazovce (4:3)</PresentationFormat>
  <Paragraphs>71</Paragraphs>
  <Slides>9</Slides>
  <Notes>1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9</vt:i4>
      </vt:variant>
    </vt:vector>
  </HeadingPairs>
  <TitlesOfParts>
    <vt:vector size="10" baseType="lpstr">
      <vt:lpstr>Motiv sady Office</vt:lpstr>
      <vt:lpstr>Opakujeme vedlejší věty 1</vt:lpstr>
      <vt:lpstr>Větné členy</vt:lpstr>
      <vt:lpstr>podstatné jméno</vt:lpstr>
      <vt:lpstr>sloveso, přídavné jméno</vt:lpstr>
      <vt:lpstr>příslovce</vt:lpstr>
      <vt:lpstr>Čím se odlišují věty:</vt:lpstr>
      <vt:lpstr>Souvětí </vt:lpstr>
      <vt:lpstr>Opiš bez chyb.  Vyhledej věty vedlejší.</vt:lpstr>
      <vt:lpstr>Úkol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cp:lastModifiedBy>aaa</cp:lastModifiedBy>
  <cp:revision>33</cp:revision>
  <dcterms:modified xsi:type="dcterms:W3CDTF">2015-11-11T19:48:46Z</dcterms:modified>
</cp:coreProperties>
</file>